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9" r:id="rId10"/>
    <p:sldId id="270" r:id="rId11"/>
    <p:sldId id="262" r:id="rId12"/>
    <p:sldId id="266" r:id="rId13"/>
    <p:sldId id="268" r:id="rId14"/>
    <p:sldId id="271" r:id="rId15"/>
    <p:sldId id="272" r:id="rId16"/>
    <p:sldId id="273" r:id="rId17"/>
    <p:sldId id="275" r:id="rId18"/>
    <p:sldId id="267" r:id="rId19"/>
    <p:sldId id="277" r:id="rId20"/>
    <p:sldId id="274" r:id="rId21"/>
    <p:sldId id="278" r:id="rId22"/>
    <p:sldId id="276" r:id="rId23"/>
    <p:sldId id="279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0614-569D-4AC3-9A4A-19773FA017F9}" type="datetimeFigureOut">
              <a:rPr lang="de-DE" smtClean="0"/>
              <a:t>13.03.21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7CF5-7C69-48A3-A8DE-5FC4C321F6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13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0614-569D-4AC3-9A4A-19773FA017F9}" type="datetimeFigureOut">
              <a:rPr lang="de-DE" smtClean="0"/>
              <a:t>13.03.21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7CF5-7C69-48A3-A8DE-5FC4C321F6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62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0614-569D-4AC3-9A4A-19773FA017F9}" type="datetimeFigureOut">
              <a:rPr lang="de-DE" smtClean="0"/>
              <a:t>13.03.21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7CF5-7C69-48A3-A8DE-5FC4C321F6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61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0614-569D-4AC3-9A4A-19773FA017F9}" type="datetimeFigureOut">
              <a:rPr lang="de-DE" smtClean="0"/>
              <a:t>13.03.21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7CF5-7C69-48A3-A8DE-5FC4C321F6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42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0614-569D-4AC3-9A4A-19773FA017F9}" type="datetimeFigureOut">
              <a:rPr lang="de-DE" smtClean="0"/>
              <a:t>13.03.21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7CF5-7C69-48A3-A8DE-5FC4C321F6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97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0614-569D-4AC3-9A4A-19773FA017F9}" type="datetimeFigureOut">
              <a:rPr lang="de-DE" smtClean="0"/>
              <a:t>13.03.21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7CF5-7C69-48A3-A8DE-5FC4C321F6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780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0614-569D-4AC3-9A4A-19773FA017F9}" type="datetimeFigureOut">
              <a:rPr lang="de-DE" smtClean="0"/>
              <a:t>13.03.21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7CF5-7C69-48A3-A8DE-5FC4C321F6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0614-569D-4AC3-9A4A-19773FA017F9}" type="datetimeFigureOut">
              <a:rPr lang="de-DE" smtClean="0"/>
              <a:t>13.03.21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7CF5-7C69-48A3-A8DE-5FC4C321F6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39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0614-569D-4AC3-9A4A-19773FA017F9}" type="datetimeFigureOut">
              <a:rPr lang="de-DE" smtClean="0"/>
              <a:t>13.03.21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7CF5-7C69-48A3-A8DE-5FC4C321F6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22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0614-569D-4AC3-9A4A-19773FA017F9}" type="datetimeFigureOut">
              <a:rPr lang="de-DE" smtClean="0"/>
              <a:t>13.03.21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7CF5-7C69-48A3-A8DE-5FC4C321F6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296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0614-569D-4AC3-9A4A-19773FA017F9}" type="datetimeFigureOut">
              <a:rPr lang="de-DE" smtClean="0"/>
              <a:t>13.03.21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7CF5-7C69-48A3-A8DE-5FC4C321F6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45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20614-569D-4AC3-9A4A-19773FA017F9}" type="datetimeFigureOut">
              <a:rPr lang="de-DE" smtClean="0"/>
              <a:t>13.03.21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D7CF5-7C69-48A3-A8DE-5FC4C321F6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32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Parkinson-Brain-</a:t>
            </a:r>
            <a:r>
              <a:rPr lang="de-DE" dirty="0" err="1"/>
              <a:t>Biopsy</a:t>
            </a:r>
            <a:r>
              <a:rPr lang="de-DE" dirty="0"/>
              <a:t>-Project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PBBP42</a:t>
            </a:r>
          </a:p>
        </p:txBody>
      </p:sp>
    </p:spTree>
    <p:extLst>
      <p:ext uri="{BB962C8B-B14F-4D97-AF65-F5344CB8AC3E}">
        <p14:creationId xmlns:p14="http://schemas.microsoft.com/office/powerpoint/2010/main" val="1788111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/>
              <a:t>Highest</a:t>
            </a:r>
            <a:r>
              <a:rPr lang="de-DE" sz="3600" dirty="0"/>
              <a:t> </a:t>
            </a:r>
            <a:r>
              <a:rPr lang="de-DE" sz="3600" dirty="0" err="1"/>
              <a:t>expressed</a:t>
            </a:r>
            <a:r>
              <a:rPr lang="de-DE" sz="3600" dirty="0"/>
              <a:t> 20 genes outside MT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844145"/>
              </p:ext>
            </p:extLst>
          </p:nvPr>
        </p:nvGraphicFramePr>
        <p:xfrm>
          <a:off x="467544" y="1484784"/>
          <a:ext cx="8229600" cy="310690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7948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Park-MD-1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4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MTCO1P12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MTATP6P1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MTATP6P1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MTATP8P1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MTATP6P1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MTATP6P1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MTATP6P1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MTATP6P1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4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MBP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MTCO1P12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MBP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MBP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94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MTND2P28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MTCO1P12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MTCO1P12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MTND2P28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MTCO1P12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MTCO1P12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94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MTND2P28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MBP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MBP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MTND2P28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MTCO1P12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MBP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MTND2P28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MBP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94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MBP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MTND1P23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MTCO1P12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FP671120.3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HBB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94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MTND1P23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MTND1P23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MTND2P28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MTND2P28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MTND2P28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FP236383.2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MTCO1P12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94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FP236383.2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MTND1P23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MTCO2P12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MTND1P23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MTND1P23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HBB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MBP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MTND2P28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794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FP671120.3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EEF1A1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BCYRN1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EEF1A1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FP671120.3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GFAP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MTND1P23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FP236383.3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BCYRN1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794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FP236383.3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GFAP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FP236383.2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MTCO3P12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FP236383.2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HBB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FP236383.2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MTND1P23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FP671120.3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794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MTCO3P12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BCYRN1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FP671120.3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EEF1A1P5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FP236383.3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FTH1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FP671120.3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FP671120.4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FP236383.2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794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MTCO2P12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MTCO2P12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HSPA1A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MOBP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CCL2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MOBP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FP236383.3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EEF1A1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FP236383.3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794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EEF1A1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FP236383.2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FP236383.3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BCYRN1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PLP1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BCYRN1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RPL7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FTH1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794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BCYRN1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FP671120.3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RPL41P1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AC126755.2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MOBP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EEF1A1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MTCO2P12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RPL21P16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MTND1P23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794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FP671120.4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FP236383.3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EEF1A1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BCYRN1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EEF1A1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FP236383.2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MOBP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HBB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EEF1A1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794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RPL41P1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FTH1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RPL23AP42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HSPA1A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MTCO2P12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FP671120.3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EEF1A1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Z83840.1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FTL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794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GFAP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MOBP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MTCO2P12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FP671120.3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EEF1A1P5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BCYRN1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FTH1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RPL23AP42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GFAP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794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EEF1A1P5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EEF1A1P5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EEF1A1P5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FP236383.2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FTH1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FP236383.3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FP671120.4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MTCO2P12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PLP1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794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RPL23AP42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RPL41P1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UBC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RPL41P1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RPL23AP42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FTL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GFAP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HSPA1A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TMSB4X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794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HSPA1A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PLP1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HSPA1B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RPL6P27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RPL41P1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BCAS1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RPL41P1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FTH1P7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S100A9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794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UBC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FTL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AC090498.1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FP236383.3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PLP1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MTCO2P12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BCAS1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MTCO3P12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MTCO2P12</a:t>
                      </a:r>
                    </a:p>
                  </a:txBody>
                  <a:tcPr marL="6164" marR="6164" marT="6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8899" y="4797152"/>
            <a:ext cx="93289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MBP=</a:t>
            </a:r>
            <a:r>
              <a:rPr lang="de-DE" sz="1600" dirty="0" err="1"/>
              <a:t>Myelin</a:t>
            </a:r>
            <a:r>
              <a:rPr lang="de-DE" sz="1600" dirty="0"/>
              <a:t> </a:t>
            </a:r>
            <a:r>
              <a:rPr lang="de-DE" sz="1600" dirty="0" err="1"/>
              <a:t>basic</a:t>
            </a:r>
            <a:r>
              <a:rPr lang="de-DE" sz="1600" dirty="0"/>
              <a:t> </a:t>
            </a:r>
            <a:r>
              <a:rPr lang="de-DE" sz="1600" dirty="0" err="1"/>
              <a:t>protein</a:t>
            </a:r>
            <a:endParaRPr lang="de-DE" sz="1600" dirty="0"/>
          </a:p>
          <a:p>
            <a:r>
              <a:rPr lang="de-DE" sz="1600" dirty="0"/>
              <a:t>HBA=</a:t>
            </a:r>
            <a:r>
              <a:rPr lang="de-DE" sz="1600" dirty="0" err="1"/>
              <a:t>Hemoglobin</a:t>
            </a:r>
            <a:endParaRPr lang="de-DE" sz="1600" dirty="0"/>
          </a:p>
          <a:p>
            <a:r>
              <a:rPr lang="de-DE" sz="1600" dirty="0">
                <a:solidFill>
                  <a:srgbClr val="000000"/>
                </a:solidFill>
              </a:rPr>
              <a:t>BCYRN1=Brain </a:t>
            </a:r>
            <a:r>
              <a:rPr lang="de-DE" sz="1600" dirty="0" err="1">
                <a:solidFill>
                  <a:srgbClr val="000000"/>
                </a:solidFill>
              </a:rPr>
              <a:t>cytoplasmic</a:t>
            </a:r>
            <a:r>
              <a:rPr lang="de-DE" sz="1600" dirty="0">
                <a:solidFill>
                  <a:srgbClr val="000000"/>
                </a:solidFill>
              </a:rPr>
              <a:t> RNA1 (</a:t>
            </a:r>
            <a:r>
              <a:rPr lang="de-DE" sz="1600" dirty="0" err="1"/>
              <a:t>primate</a:t>
            </a:r>
            <a:r>
              <a:rPr lang="de-DE" sz="1600" dirty="0"/>
              <a:t> </a:t>
            </a:r>
            <a:r>
              <a:rPr lang="de-DE" sz="1600" dirty="0" err="1"/>
              <a:t>tissue-specific</a:t>
            </a:r>
            <a:r>
              <a:rPr lang="de-DE" sz="1600" dirty="0"/>
              <a:t> RNA </a:t>
            </a:r>
            <a:r>
              <a:rPr lang="de-DE" sz="1600" dirty="0" err="1"/>
              <a:t>polymerase</a:t>
            </a:r>
            <a:r>
              <a:rPr lang="de-DE" sz="1600" dirty="0"/>
              <a:t> III </a:t>
            </a:r>
            <a:r>
              <a:rPr lang="de-DE" sz="1600" dirty="0" err="1"/>
              <a:t>transcript</a:t>
            </a:r>
            <a:r>
              <a:rPr lang="de-DE" sz="1600" dirty="0"/>
              <a:t>)</a:t>
            </a:r>
          </a:p>
          <a:p>
            <a:r>
              <a:rPr lang="de-DE" sz="1600" dirty="0"/>
              <a:t>GFAP=</a:t>
            </a:r>
            <a:r>
              <a:rPr lang="de-DE" sz="1600" dirty="0" err="1"/>
              <a:t>Glial</a:t>
            </a:r>
            <a:r>
              <a:rPr lang="de-DE" sz="1600" dirty="0"/>
              <a:t> </a:t>
            </a:r>
            <a:r>
              <a:rPr lang="de-DE" sz="1600" dirty="0" err="1"/>
              <a:t>Fibrillary</a:t>
            </a:r>
            <a:r>
              <a:rPr lang="de-DE" sz="1600" dirty="0"/>
              <a:t> </a:t>
            </a:r>
            <a:r>
              <a:rPr lang="de-DE" sz="1600" dirty="0" err="1"/>
              <a:t>Acidic</a:t>
            </a:r>
            <a:r>
              <a:rPr lang="de-DE" sz="1600" dirty="0"/>
              <a:t> Protein</a:t>
            </a:r>
          </a:p>
          <a:p>
            <a:r>
              <a:rPr lang="de-DE" sz="1600" dirty="0"/>
              <a:t>FTH1=</a:t>
            </a:r>
            <a:r>
              <a:rPr lang="de-DE" sz="1600" dirty="0" err="1"/>
              <a:t>ferritin</a:t>
            </a:r>
            <a:r>
              <a:rPr lang="de-DE" sz="1600" dirty="0"/>
              <a:t> heavy </a:t>
            </a:r>
            <a:r>
              <a:rPr lang="de-DE" sz="1600" dirty="0" err="1"/>
              <a:t>chain</a:t>
            </a:r>
            <a:r>
              <a:rPr lang="de-DE" sz="1600" dirty="0"/>
              <a:t> (</a:t>
            </a:r>
            <a:r>
              <a:rPr lang="en-US" sz="1600" dirty="0"/>
              <a:t>Defects in ferritin proteins are associated with several neurodegenerative diseases)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2511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brain</a:t>
            </a:r>
            <a:r>
              <a:rPr lang="de-DE" dirty="0"/>
              <a:t> </a:t>
            </a:r>
            <a:r>
              <a:rPr lang="de-DE" dirty="0" err="1"/>
              <a:t>organoids</a:t>
            </a:r>
            <a:r>
              <a:rPr lang="de-DE" dirty="0"/>
              <a:t> (</a:t>
            </a:r>
            <a:r>
              <a:rPr lang="de-DE" dirty="0" err="1"/>
              <a:t>Yechiel</a:t>
            </a:r>
            <a:r>
              <a:rPr lang="de-DE" dirty="0"/>
              <a:t> </a:t>
            </a:r>
            <a:r>
              <a:rPr lang="de-DE" dirty="0" err="1"/>
              <a:t>Elkabetz</a:t>
            </a:r>
            <a:r>
              <a:rPr lang="de-DE" dirty="0"/>
              <a:t>, </a:t>
            </a:r>
            <a:r>
              <a:rPr lang="de-DE" dirty="0" err="1"/>
              <a:t>confidential</a:t>
            </a:r>
            <a:r>
              <a:rPr lang="de-DE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9" name="Picture 3" descr="\\project\parkinson\dupr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92899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21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 </a:t>
            </a:r>
            <a:r>
              <a:rPr lang="de-DE" dirty="0" err="1"/>
              <a:t>counts</a:t>
            </a:r>
            <a:r>
              <a:rPr lang="de-DE" dirty="0"/>
              <a:t>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duprates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 descr="\\project\parkinson\Genecount_vs_dupr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1" y="1196752"/>
            <a:ext cx="907300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2996952"/>
            <a:ext cx="131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X= Log </a:t>
            </a:r>
            <a:r>
              <a:rPr lang="de-DE" dirty="0" err="1"/>
              <a:t>scale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6093296"/>
            <a:ext cx="6561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As </a:t>
            </a:r>
            <a:r>
              <a:rPr lang="de-DE" dirty="0" err="1"/>
              <a:t>expected</a:t>
            </a:r>
            <a:r>
              <a:rPr lang="de-DE" dirty="0"/>
              <a:t> , a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duprate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gene</a:t>
            </a:r>
            <a:r>
              <a:rPr lang="de-DE" dirty="0"/>
              <a:t> </a:t>
            </a:r>
            <a:r>
              <a:rPr lang="de-DE" dirty="0" err="1"/>
              <a:t>counts</a:t>
            </a:r>
            <a:endParaRPr lang="de-DE" dirty="0"/>
          </a:p>
          <a:p>
            <a:r>
              <a:rPr lang="de-DE" dirty="0"/>
              <a:t>The MD sample </a:t>
            </a:r>
            <a:r>
              <a:rPr lang="de-DE" dirty="0" err="1"/>
              <a:t>from</a:t>
            </a:r>
            <a:r>
              <a:rPr lang="de-DE" dirty="0"/>
              <a:t> spring 2019 </a:t>
            </a:r>
            <a:r>
              <a:rPr lang="de-DE" dirty="0" err="1"/>
              <a:t>has</a:t>
            </a:r>
            <a:r>
              <a:rPr lang="de-DE" dirty="0"/>
              <a:t> a </a:t>
            </a:r>
            <a:r>
              <a:rPr lang="de-DE" dirty="0" err="1"/>
              <a:t>comparably</a:t>
            </a:r>
            <a:r>
              <a:rPr lang="de-DE" dirty="0"/>
              <a:t> high </a:t>
            </a:r>
            <a:r>
              <a:rPr lang="de-DE" dirty="0" err="1"/>
              <a:t>gene</a:t>
            </a:r>
            <a:r>
              <a:rPr lang="de-DE" dirty="0"/>
              <a:t> </a:t>
            </a:r>
            <a:r>
              <a:rPr lang="de-DE" dirty="0" err="1"/>
              <a:t>count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005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6873072" cy="508640"/>
          </a:xfrm>
        </p:spPr>
        <p:txBody>
          <a:bodyPr>
            <a:normAutofit fontScale="90000"/>
          </a:bodyPr>
          <a:lstStyle/>
          <a:p>
            <a:r>
              <a:rPr lang="de-DE" dirty="0"/>
              <a:t>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4" name="Picture 2" descr="\\project\parkinson\duprat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229200"/>
            <a:ext cx="2886472" cy="144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877272"/>
            <a:ext cx="4793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Sample 135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outlier</a:t>
            </a:r>
            <a:r>
              <a:rPr lang="de-DE" dirty="0"/>
              <a:t> (also </a:t>
            </a:r>
            <a:r>
              <a:rPr lang="de-DE" dirty="0" err="1"/>
              <a:t>has</a:t>
            </a:r>
            <a:r>
              <a:rPr lang="de-DE" dirty="0"/>
              <a:t> a high </a:t>
            </a:r>
            <a:r>
              <a:rPr lang="de-DE" dirty="0" err="1"/>
              <a:t>duprate</a:t>
            </a:r>
            <a:r>
              <a:rPr lang="de-DE" dirty="0"/>
              <a:t>)</a:t>
            </a:r>
          </a:p>
          <a:p>
            <a:r>
              <a:rPr lang="de-DE" dirty="0"/>
              <a:t>Repeat PCA w/o sample 135</a:t>
            </a:r>
          </a:p>
        </p:txBody>
      </p:sp>
      <p:pic>
        <p:nvPicPr>
          <p:cNvPr id="8195" name="Picture 3" descr="\\project\parkinson\Biopsie_PCA_PLOTS_geneabund_dedup_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52" y="548680"/>
            <a:ext cx="5141938" cy="514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699792" y="620688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547664" y="692696"/>
            <a:ext cx="1152128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796062"/>
            <a:ext cx="1451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Organoid</a:t>
            </a:r>
            <a:r>
              <a:rPr lang="de-DE" dirty="0"/>
              <a:t> 135</a:t>
            </a:r>
          </a:p>
        </p:txBody>
      </p:sp>
    </p:spTree>
    <p:extLst>
      <p:ext uri="{BB962C8B-B14F-4D97-AF65-F5344CB8AC3E}">
        <p14:creationId xmlns:p14="http://schemas.microsoft.com/office/powerpoint/2010/main" val="183341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de-DE" dirty="0"/>
              <a:t>PCA w/o </a:t>
            </a:r>
            <a:r>
              <a:rPr lang="de-DE" dirty="0" err="1"/>
              <a:t>brain</a:t>
            </a:r>
            <a:r>
              <a:rPr lang="de-DE" dirty="0"/>
              <a:t> </a:t>
            </a:r>
            <a:r>
              <a:rPr lang="de-DE" dirty="0" err="1"/>
              <a:t>organoid</a:t>
            </a:r>
            <a:r>
              <a:rPr lang="de-DE" dirty="0"/>
              <a:t> 135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18" name="Picture 2" descr="\\project\parkinson\Biopsie_PCA_PLOTS_geneabund_dedup_allwo1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557888" cy="655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744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Autofit/>
          </a:bodyPr>
          <a:lstStyle/>
          <a:p>
            <a:r>
              <a:rPr lang="de-DE" sz="2000" dirty="0"/>
              <a:t>PCA wo </a:t>
            </a:r>
            <a:r>
              <a:rPr lang="de-DE" sz="2000" dirty="0" err="1"/>
              <a:t>brain</a:t>
            </a:r>
            <a:r>
              <a:rPr lang="de-DE" sz="2000" dirty="0"/>
              <a:t> </a:t>
            </a:r>
            <a:r>
              <a:rPr lang="de-DE" sz="2000" dirty="0" err="1"/>
              <a:t>organoid</a:t>
            </a:r>
            <a:r>
              <a:rPr lang="de-DE" sz="2000" dirty="0"/>
              <a:t> 135 (</a:t>
            </a:r>
            <a:r>
              <a:rPr lang="de-DE" sz="2000" dirty="0" err="1"/>
              <a:t>only</a:t>
            </a:r>
            <a:r>
              <a:rPr lang="de-DE" sz="2000" dirty="0"/>
              <a:t> genes </a:t>
            </a:r>
            <a:r>
              <a:rPr lang="de-DE" sz="2000" dirty="0" err="1"/>
              <a:t>expressed</a:t>
            </a:r>
            <a:r>
              <a:rPr lang="de-DE" sz="2000" dirty="0"/>
              <a:t> in </a:t>
            </a:r>
            <a:r>
              <a:rPr lang="de-DE" sz="2000" dirty="0" err="1"/>
              <a:t>biopsy</a:t>
            </a:r>
            <a:r>
              <a:rPr lang="de-DE" sz="2000" dirty="0"/>
              <a:t> </a:t>
            </a:r>
            <a:r>
              <a:rPr lang="de-DE" sz="2000" dirty="0" err="1"/>
              <a:t>samples</a:t>
            </a:r>
            <a:r>
              <a:rPr lang="de-DE" sz="2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42" name="Picture 2" descr="\\project\parkinson\Biopsie_PCA_PLOTS_geneabund_dedup_allwo135_biopsygenesonl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11" y="692696"/>
            <a:ext cx="6585969" cy="658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864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266" name="Picture 2" descr="\\project\parkinson\Biopsie_PCA_PLOTS_geneabund_dedup_allwo135_biopsygenesonly_P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120844" cy="541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9" y="3995772"/>
            <a:ext cx="3059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Biopsie </a:t>
            </a:r>
            <a:r>
              <a:rPr lang="de-DE" dirty="0" err="1"/>
              <a:t>samples</a:t>
            </a:r>
            <a:r>
              <a:rPr lang="de-DE" dirty="0"/>
              <a:t> (</a:t>
            </a:r>
            <a:r>
              <a:rPr lang="de-DE" dirty="0" err="1"/>
              <a:t>except</a:t>
            </a:r>
            <a:r>
              <a:rPr lang="de-DE" dirty="0"/>
              <a:t> Biopsie3)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homogenous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brain</a:t>
            </a:r>
            <a:r>
              <a:rPr lang="de-DE" dirty="0"/>
              <a:t> </a:t>
            </a:r>
            <a:r>
              <a:rPr lang="de-DE" dirty="0" err="1"/>
              <a:t>organoids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only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few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cells</a:t>
            </a:r>
            <a:r>
              <a:rPr lang="de-DE" dirty="0">
                <a:sym typeface="Wingdings" panose="05000000000000000000" pitchFamily="2" charset="2"/>
              </a:rPr>
              <a:t>, at least 4 </a:t>
            </a:r>
            <a:r>
              <a:rPr lang="de-DE" dirty="0" err="1">
                <a:sym typeface="Wingdings" panose="05000000000000000000" pitchFamily="2" charset="2"/>
              </a:rPr>
              <a:t>biopsies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from</a:t>
            </a:r>
            <a:r>
              <a:rPr lang="de-DE" dirty="0">
                <a:sym typeface="Wingdings" panose="05000000000000000000" pitchFamily="2" charset="2"/>
              </a:rPr>
              <a:t> same </a:t>
            </a:r>
            <a:r>
              <a:rPr lang="de-DE" dirty="0" err="1">
                <a:sym typeface="Wingdings" panose="05000000000000000000" pitchFamily="2" charset="2"/>
              </a:rPr>
              <a:t>patient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7830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4338" name="Picture 2" descr="\\project\parkinson\Clustering_biopsyexpressedge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510240" cy="425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517232"/>
            <a:ext cx="7268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Sample 3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clearly</a:t>
            </a:r>
            <a:r>
              <a:rPr lang="de-DE" dirty="0"/>
              <a:t> an </a:t>
            </a:r>
            <a:r>
              <a:rPr lang="de-DE" dirty="0" err="1"/>
              <a:t>outlier</a:t>
            </a:r>
            <a:endParaRPr lang="de-DE" dirty="0"/>
          </a:p>
          <a:p>
            <a:r>
              <a:rPr lang="de-DE" dirty="0" err="1"/>
              <a:t>If</a:t>
            </a:r>
            <a:r>
              <a:rPr lang="de-DE" dirty="0"/>
              <a:t> 1-4 </a:t>
            </a:r>
            <a:r>
              <a:rPr lang="de-DE" dirty="0" err="1"/>
              <a:t>and</a:t>
            </a:r>
            <a:r>
              <a:rPr lang="de-DE" dirty="0"/>
              <a:t> 5-8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patient</a:t>
            </a:r>
            <a:r>
              <a:rPr lang="de-DE" dirty="0"/>
              <a:t>,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reflected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clusters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5009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Autofit/>
          </a:bodyPr>
          <a:lstStyle/>
          <a:p>
            <a:r>
              <a:rPr lang="de-DE" sz="2000" dirty="0"/>
              <a:t>Do </a:t>
            </a:r>
            <a:r>
              <a:rPr lang="de-DE" sz="2000" dirty="0" err="1"/>
              <a:t>we</a:t>
            </a:r>
            <a:r>
              <a:rPr lang="de-DE" sz="2000" dirty="0"/>
              <a:t> find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highest</a:t>
            </a:r>
            <a:r>
              <a:rPr lang="de-DE" sz="2000" dirty="0"/>
              <a:t> </a:t>
            </a:r>
            <a:r>
              <a:rPr lang="de-DE" sz="2000" dirty="0" err="1"/>
              <a:t>expressed</a:t>
            </a:r>
            <a:r>
              <a:rPr lang="de-DE" sz="2000" dirty="0"/>
              <a:t> </a:t>
            </a:r>
            <a:r>
              <a:rPr lang="de-DE" sz="2000" dirty="0" err="1"/>
              <a:t>brain</a:t>
            </a:r>
            <a:r>
              <a:rPr lang="de-DE" sz="2000" dirty="0"/>
              <a:t> </a:t>
            </a:r>
            <a:r>
              <a:rPr lang="de-DE" sz="2000" dirty="0" err="1"/>
              <a:t>organoid</a:t>
            </a:r>
            <a:r>
              <a:rPr lang="de-DE" sz="2000" dirty="0"/>
              <a:t> genes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biopsy</a:t>
            </a:r>
            <a:r>
              <a:rPr lang="de-DE" sz="2000" dirty="0"/>
              <a:t> </a:t>
            </a:r>
            <a:r>
              <a:rPr lang="de-DE" sz="2000" dirty="0" err="1"/>
              <a:t>samples</a:t>
            </a:r>
            <a:r>
              <a:rPr lang="de-DE" sz="2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290" name="Picture 2" descr="\\project\parkinson\Biopsie_vs_medianbrain_lo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69195"/>
            <a:ext cx="6173937" cy="617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8384" y="1124744"/>
            <a:ext cx="58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YES!</a:t>
            </a:r>
          </a:p>
        </p:txBody>
      </p:sp>
      <p:sp>
        <p:nvSpPr>
          <p:cNvPr id="5" name="Oval 4"/>
          <p:cNvSpPr/>
          <p:nvPr/>
        </p:nvSpPr>
        <p:spPr>
          <a:xfrm>
            <a:off x="2555776" y="669195"/>
            <a:ext cx="864096" cy="8875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473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Do </a:t>
            </a:r>
            <a:r>
              <a:rPr lang="de-DE" dirty="0" err="1"/>
              <a:t>we</a:t>
            </a:r>
            <a:r>
              <a:rPr lang="de-DE" dirty="0"/>
              <a:t> find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highest</a:t>
            </a:r>
            <a:r>
              <a:rPr lang="de-DE" dirty="0"/>
              <a:t> X </a:t>
            </a:r>
            <a:r>
              <a:rPr lang="de-DE" dirty="0" err="1"/>
              <a:t>expressed</a:t>
            </a:r>
            <a:r>
              <a:rPr lang="de-DE" dirty="0"/>
              <a:t> </a:t>
            </a:r>
            <a:r>
              <a:rPr lang="de-DE" dirty="0" err="1"/>
              <a:t>brain</a:t>
            </a:r>
            <a:r>
              <a:rPr lang="de-DE" dirty="0"/>
              <a:t> genes </a:t>
            </a:r>
            <a:r>
              <a:rPr lang="de-DE" dirty="0" err="1"/>
              <a:t>expressed</a:t>
            </a:r>
            <a:r>
              <a:rPr lang="de-DE" dirty="0"/>
              <a:t> in </a:t>
            </a:r>
            <a:r>
              <a:rPr lang="de-DE" dirty="0" err="1"/>
              <a:t>biopsies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403218"/>
              </p:ext>
            </p:extLst>
          </p:nvPr>
        </p:nvGraphicFramePr>
        <p:xfrm>
          <a:off x="467544" y="1772816"/>
          <a:ext cx="7920880" cy="1557479"/>
        </p:xfrm>
        <a:graphic>
          <a:graphicData uri="http://schemas.openxmlformats.org/drawingml/2006/table">
            <a:tbl>
              <a:tblPr/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909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bestXgenes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Park-MD-1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52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52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52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52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52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45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0.69067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0.71867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0.99467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52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0.6725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123728" y="2204864"/>
            <a:ext cx="72008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87825" y="4005064"/>
            <a:ext cx="53285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expressed</a:t>
            </a:r>
            <a:r>
              <a:rPr lang="de-DE" dirty="0"/>
              <a:t> genes in </a:t>
            </a:r>
            <a:r>
              <a:rPr lang="de-DE" dirty="0" err="1"/>
              <a:t>brain</a:t>
            </a:r>
            <a:r>
              <a:rPr lang="de-DE" dirty="0"/>
              <a:t> </a:t>
            </a:r>
            <a:r>
              <a:rPr lang="de-DE" dirty="0" err="1"/>
              <a:t>organoids</a:t>
            </a:r>
            <a:r>
              <a:rPr lang="de-DE" dirty="0"/>
              <a:t> not </a:t>
            </a:r>
            <a:r>
              <a:rPr lang="de-DE" dirty="0" err="1"/>
              <a:t>found</a:t>
            </a:r>
            <a:r>
              <a:rPr lang="de-DE" dirty="0"/>
              <a:t> at all</a:t>
            </a:r>
          </a:p>
          <a:p>
            <a:r>
              <a:rPr lang="en-US" dirty="0"/>
              <a:t>TTR : Transthyretin; Mutations in this gene are associated with amyloid deposition, predominantly affecting peripheral nerves or the heart, while a small percentage of the gene mutations are non-</a:t>
            </a:r>
            <a:r>
              <a:rPr lang="en-US" dirty="0" err="1"/>
              <a:t>amyloidogenic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1484784"/>
            <a:ext cx="430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Fraction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genes </a:t>
            </a:r>
            <a:r>
              <a:rPr lang="de-DE" dirty="0" err="1"/>
              <a:t>found</a:t>
            </a:r>
            <a:r>
              <a:rPr lang="de-DE" dirty="0"/>
              <a:t> in </a:t>
            </a:r>
            <a:r>
              <a:rPr lang="de-DE" dirty="0" err="1"/>
              <a:t>biopsies</a:t>
            </a:r>
            <a:r>
              <a:rPr lang="de-DE" dirty="0"/>
              <a:t> (TPM&gt;0)</a:t>
            </a:r>
          </a:p>
        </p:txBody>
      </p:sp>
    </p:spTree>
    <p:extLst>
      <p:ext uri="{BB962C8B-B14F-4D97-AF65-F5344CB8AC3E}">
        <p14:creationId xmlns:p14="http://schemas.microsoft.com/office/powerpoint/2010/main" val="327517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Abholung von Probe </a:t>
            </a:r>
            <a:r>
              <a:rPr lang="de-DE" dirty="0" err="1"/>
              <a:t>Park_MD</a:t>
            </a:r>
            <a:r>
              <a:rPr lang="de-DE" dirty="0"/>
              <a:t> aus Magdeburg (6.2.)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Drei Sonden wurden mit ~4ml </a:t>
            </a:r>
            <a:r>
              <a:rPr lang="de-DE" dirty="0" err="1"/>
              <a:t>Trizol</a:t>
            </a:r>
            <a:r>
              <a:rPr lang="de-DE" dirty="0"/>
              <a:t> auf Trockeneis abgespült</a:t>
            </a:r>
          </a:p>
          <a:p>
            <a:r>
              <a:rPr lang="de-DE" dirty="0"/>
              <a:t>RNA-Isolation mit </a:t>
            </a:r>
            <a:r>
              <a:rPr lang="de-DE" dirty="0" err="1"/>
              <a:t>Zymo</a:t>
            </a:r>
            <a:r>
              <a:rPr lang="de-DE" dirty="0"/>
              <a:t> </a:t>
            </a:r>
            <a:r>
              <a:rPr lang="de-DE" dirty="0" err="1"/>
              <a:t>DirectZol</a:t>
            </a:r>
            <a:r>
              <a:rPr lang="de-DE" dirty="0"/>
              <a:t> Micro Kit</a:t>
            </a:r>
          </a:p>
          <a:p>
            <a:r>
              <a:rPr lang="de-DE" dirty="0"/>
              <a:t>Aufnahme in 100µl </a:t>
            </a:r>
            <a:r>
              <a:rPr lang="de-DE" dirty="0">
                <a:sym typeface="Wingdings" panose="05000000000000000000" pitchFamily="2" charset="2"/>
              </a:rPr>
              <a:t> nicht messbare Konzentration</a:t>
            </a:r>
            <a:endParaRPr lang="de-DE" dirty="0"/>
          </a:p>
          <a:p>
            <a:r>
              <a:rPr lang="de-DE" dirty="0" err="1"/>
              <a:t>Libraryprep</a:t>
            </a:r>
            <a:r>
              <a:rPr lang="de-DE" dirty="0"/>
              <a:t> im Blindflug: 16 Zyklen PCR; finale </a:t>
            </a:r>
            <a:r>
              <a:rPr lang="de-DE" dirty="0" err="1"/>
              <a:t>lib</a:t>
            </a:r>
            <a:r>
              <a:rPr lang="de-DE" dirty="0"/>
              <a:t> 7.8ng/µl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3795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de-DE" dirty="0"/>
              <a:t>Spearman </a:t>
            </a:r>
            <a:r>
              <a:rPr lang="de-DE" dirty="0" err="1"/>
              <a:t>correlations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316" name="Picture 4" descr="\\project\parkinson\Expression_vs_medianbrain_expression_co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8497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406" y="5301208"/>
            <a:ext cx="9082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Sample MD1 </a:t>
            </a:r>
            <a:r>
              <a:rPr lang="de-DE" dirty="0" err="1"/>
              <a:t>from</a:t>
            </a:r>
            <a:r>
              <a:rPr lang="de-DE" dirty="0"/>
              <a:t> Spring </a:t>
            </a:r>
            <a:r>
              <a:rPr lang="de-DE" dirty="0" err="1"/>
              <a:t>looks</a:t>
            </a:r>
            <a:r>
              <a:rPr lang="de-DE" dirty="0"/>
              <a:t> </a:t>
            </a:r>
            <a:r>
              <a:rPr lang="de-DE" dirty="0" err="1"/>
              <a:t>quite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. </a:t>
            </a:r>
            <a:r>
              <a:rPr lang="de-DE" dirty="0" err="1"/>
              <a:t>Unfortunately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do not </a:t>
            </a:r>
            <a:r>
              <a:rPr lang="de-DE" dirty="0" err="1"/>
              <a:t>have</a:t>
            </a:r>
            <a:r>
              <a:rPr lang="de-DE" dirty="0"/>
              <a:t> an </a:t>
            </a:r>
            <a:r>
              <a:rPr lang="de-DE" dirty="0" err="1"/>
              <a:t>outgroup</a:t>
            </a:r>
            <a:r>
              <a:rPr lang="de-DE" dirty="0"/>
              <a:t> at </a:t>
            </a:r>
            <a:r>
              <a:rPr lang="de-DE" dirty="0" err="1"/>
              <a:t>hand</a:t>
            </a:r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take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some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other</a:t>
            </a:r>
            <a:r>
              <a:rPr lang="de-DE" dirty="0">
                <a:sym typeface="Wingdings" panose="05000000000000000000" pitchFamily="2" charset="2"/>
              </a:rPr>
              <a:t> human RNA </a:t>
            </a:r>
            <a:r>
              <a:rPr lang="de-DE" dirty="0" err="1">
                <a:sym typeface="Wingdings" panose="05000000000000000000" pitchFamily="2" charset="2"/>
              </a:rPr>
              <a:t>data</a:t>
            </a:r>
            <a:r>
              <a:rPr lang="de-DE" dirty="0">
                <a:sym typeface="Wingdings" panose="05000000000000000000" pitchFamily="2" charset="2"/>
              </a:rPr>
              <a:t>.../</a:t>
            </a:r>
            <a:r>
              <a:rPr lang="de-DE" dirty="0" err="1">
                <a:sym typeface="Wingdings" panose="05000000000000000000" pitchFamily="2" charset="2"/>
              </a:rPr>
              <a:t>download</a:t>
            </a:r>
            <a:r>
              <a:rPr lang="de-DE" dirty="0">
                <a:sym typeface="Wingdings" panose="05000000000000000000" pitchFamily="2" charset="2"/>
              </a:rPr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706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Median(Rank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gene</a:t>
            </a:r>
            <a:r>
              <a:rPr lang="de-DE" dirty="0"/>
              <a:t> in </a:t>
            </a:r>
            <a:r>
              <a:rPr lang="de-DE" dirty="0" err="1"/>
              <a:t>biopsy</a:t>
            </a:r>
            <a:r>
              <a:rPr lang="de-DE" dirty="0"/>
              <a:t> sample/rank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gene</a:t>
            </a:r>
            <a:r>
              <a:rPr lang="de-DE" dirty="0"/>
              <a:t> in median </a:t>
            </a:r>
            <a:r>
              <a:rPr lang="de-DE" dirty="0" err="1"/>
              <a:t>brain</a:t>
            </a:r>
            <a:r>
              <a:rPr lang="de-DE" dirty="0"/>
              <a:t> sample)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105025"/>
              </p:ext>
            </p:extLst>
          </p:nvPr>
        </p:nvGraphicFramePr>
        <p:xfrm>
          <a:off x="23209" y="1916832"/>
          <a:ext cx="9120790" cy="1479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43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44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45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46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47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48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49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50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51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52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53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54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55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56"/>
                    </a:ext>
                  </a:extLst>
                </a:gridCol>
                <a:gridCol w="157255">
                  <a:extLst>
                    <a:ext uri="{9D8B030D-6E8A-4147-A177-3AD203B41FA5}">
                      <a16:colId xmlns:a16="http://schemas.microsoft.com/office/drawing/2014/main" val="20057"/>
                    </a:ext>
                  </a:extLst>
                </a:gridCol>
              </a:tblGrid>
              <a:tr h="798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 dirty="0" err="1">
                          <a:effectLst/>
                        </a:rPr>
                        <a:t>bestXgenes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 dirty="0">
                          <a:effectLst/>
                        </a:rPr>
                        <a:t>Park-MD-1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81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82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83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84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242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243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244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245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246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247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248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249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250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251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252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253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254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255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256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257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258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259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131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132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133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135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139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140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141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142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143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144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145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146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161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162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163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164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167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169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170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171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172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173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174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175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176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84hES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6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10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1.58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1.54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1.63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1.61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1.54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1.88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6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50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2.68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3.17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3.34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2.67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2.76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2.66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4.29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 dirty="0">
                          <a:effectLst/>
                        </a:rPr>
                        <a:t>2.62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1.62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1.88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2.42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6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100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2.65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2.38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3.46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3.22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2.34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2.42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4.71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2.25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 dirty="0">
                          <a:effectLst/>
                        </a:rPr>
                        <a:t>1.5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 dirty="0">
                          <a:effectLst/>
                        </a:rPr>
                        <a:t>1.3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 dirty="0">
                          <a:effectLst/>
                        </a:rPr>
                        <a:t>1.13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 dirty="0">
                          <a:effectLst/>
                        </a:rPr>
                        <a:t>1.69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1.53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0.96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1.64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2.01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6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500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3.54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3.09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4.12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3.34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3.17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2.75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2.94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29.17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 dirty="0">
                          <a:effectLst/>
                        </a:rPr>
                        <a:t>2.68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 dirty="0">
                          <a:effectLst/>
                        </a:rPr>
                        <a:t>1.57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1.52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1.69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6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1000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3.06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2.83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4.31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3.21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2.94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2.53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2.98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19.64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2.53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 dirty="0">
                          <a:effectLst/>
                        </a:rPr>
                        <a:t>1.54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1.58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6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1500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2.95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2.66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4.36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3.07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2.77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2.35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2.79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14.92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 dirty="0">
                          <a:effectLst/>
                        </a:rPr>
                        <a:t>2.33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 dirty="0">
                          <a:effectLst/>
                        </a:rPr>
                        <a:t>1.5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6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2000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2.88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2.48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4.69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2.93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2.57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2.21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2.75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11.77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 dirty="0">
                          <a:effectLst/>
                        </a:rPr>
                        <a:t>2.2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 dirty="0">
                          <a:effectLst/>
                        </a:rPr>
                        <a:t>1.45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 dirty="0">
                          <a:effectLst/>
                        </a:rPr>
                        <a:t>1.41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6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1640" y="3685674"/>
            <a:ext cx="5629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samples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median </a:t>
            </a:r>
            <a:r>
              <a:rPr lang="de-DE" dirty="0" err="1"/>
              <a:t>brain</a:t>
            </a:r>
            <a:r>
              <a:rPr lang="de-DE" dirty="0"/>
              <a:t> </a:t>
            </a:r>
            <a:r>
              <a:rPr lang="de-DE" dirty="0" err="1"/>
              <a:t>organoid</a:t>
            </a:r>
            <a:endParaRPr lang="de-DE" dirty="0"/>
          </a:p>
          <a:p>
            <a:r>
              <a:rPr lang="de-DE" dirty="0"/>
              <a:t>1=</a:t>
            </a:r>
            <a:r>
              <a:rPr lang="de-DE" dirty="0" err="1"/>
              <a:t>nearly</a:t>
            </a:r>
            <a:r>
              <a:rPr lang="de-DE" dirty="0"/>
              <a:t> </a:t>
            </a:r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match</a:t>
            </a:r>
            <a:endParaRPr lang="de-DE" dirty="0"/>
          </a:p>
          <a:p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1763688" y="4509120"/>
            <a:ext cx="2452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/>
              <a:t>Expressed</a:t>
            </a:r>
            <a:r>
              <a:rPr lang="de-DE" sz="2000" b="1" dirty="0"/>
              <a:t> genes </a:t>
            </a:r>
            <a:r>
              <a:rPr lang="de-DE" sz="2000" b="1" dirty="0" err="1"/>
              <a:t>only</a:t>
            </a:r>
            <a:endParaRPr lang="de-DE" sz="20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054420"/>
              </p:ext>
            </p:extLst>
          </p:nvPr>
        </p:nvGraphicFramePr>
        <p:xfrm>
          <a:off x="-20986" y="5365782"/>
          <a:ext cx="9057454" cy="1113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43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44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45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46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47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48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49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50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51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52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53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54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55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56"/>
                    </a:ext>
                  </a:extLst>
                </a:gridCol>
                <a:gridCol w="156163">
                  <a:extLst>
                    <a:ext uri="{9D8B030D-6E8A-4147-A177-3AD203B41FA5}">
                      <a16:colId xmlns:a16="http://schemas.microsoft.com/office/drawing/2014/main" val="20057"/>
                    </a:ext>
                  </a:extLst>
                </a:gridCol>
              </a:tblGrid>
              <a:tr h="798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bestXgenes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Park-MD-1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81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82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83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84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242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243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244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245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246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247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248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249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250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251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252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253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254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255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256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257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258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259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131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132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133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135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139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140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141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142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143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144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145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146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161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162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163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164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167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169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170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171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172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173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174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175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176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84hES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6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10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1.78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1.88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1.88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6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50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2.76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2.39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3.23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3.35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2.66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2.82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2.66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3.09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2.59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1.62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1.91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2.42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6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100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2.71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2.38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3.43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3.25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2.69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2.32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2.42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2.99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2.16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1.53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0.96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1.64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2.01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6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500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2.92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2.83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3.26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2.82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2.78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2.68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2.72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2.71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1.58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1.52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1.69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6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1000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2.54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2.62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2.69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2.51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2.47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2.38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NA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2.51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1.55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1.58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6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1500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2.17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2.35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2.34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2.16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2.15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2.27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NA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2.32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1.51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6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2000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1.85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2.12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2.14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1.87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1.96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2.13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1.85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NA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2.2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1.09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1.08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1.32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1.46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1.23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1.04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1.13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1.05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1.07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u="none" strike="noStrike">
                          <a:effectLst/>
                        </a:rPr>
                        <a:t>1.3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67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74" marR="1774" marT="177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9512" y="1772816"/>
            <a:ext cx="1224136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36368" y="3501008"/>
            <a:ext cx="1310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Biopsies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1-8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6368" y="4933734"/>
            <a:ext cx="1224136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1403648" y="1772816"/>
            <a:ext cx="152400" cy="172819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1556048" y="1765382"/>
            <a:ext cx="7587952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824636" y="1385680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92D050"/>
                </a:solidFill>
              </a:rPr>
              <a:t>MD sample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94812" y="3460358"/>
            <a:ext cx="1645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Brain </a:t>
            </a:r>
            <a:r>
              <a:rPr lang="de-DE" dirty="0" err="1">
                <a:solidFill>
                  <a:srgbClr val="FF0000"/>
                </a:solidFill>
              </a:rPr>
              <a:t>organoids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31640" y="4941168"/>
            <a:ext cx="152400" cy="172819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17"/>
          <p:cNvSpPr/>
          <p:nvPr/>
        </p:nvSpPr>
        <p:spPr>
          <a:xfrm>
            <a:off x="1484040" y="4933734"/>
            <a:ext cx="7587952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393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Strictly</a:t>
            </a:r>
            <a:r>
              <a:rPr lang="de-DE" dirty="0"/>
              <a:t> </a:t>
            </a:r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PCR </a:t>
            </a:r>
            <a:r>
              <a:rPr lang="de-DE" dirty="0" err="1"/>
              <a:t>cycles</a:t>
            </a:r>
            <a:r>
              <a:rPr lang="de-DE" dirty="0"/>
              <a:t>: </a:t>
            </a:r>
          </a:p>
          <a:p>
            <a:pPr lvl="1"/>
            <a:r>
              <a:rPr lang="de-DE" dirty="0"/>
              <a:t>Neg. </a:t>
            </a:r>
            <a:r>
              <a:rPr lang="de-DE" dirty="0" err="1"/>
              <a:t>correlation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PCR </a:t>
            </a:r>
            <a:r>
              <a:rPr lang="de-DE" dirty="0" err="1"/>
              <a:t>cycle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(</a:t>
            </a:r>
            <a:r>
              <a:rPr lang="de-DE" dirty="0" err="1"/>
              <a:t>duplication</a:t>
            </a:r>
            <a:r>
              <a:rPr lang="de-DE" dirty="0"/>
              <a:t> rate)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use</a:t>
            </a:r>
            <a:r>
              <a:rPr lang="de-DE" dirty="0">
                <a:sym typeface="Wingdings" panose="05000000000000000000" pitchFamily="2" charset="2"/>
              </a:rPr>
              <a:t> UMIs so </a:t>
            </a:r>
            <a:r>
              <a:rPr lang="de-DE" dirty="0" err="1">
                <a:sym typeface="Wingdings" panose="05000000000000000000" pitchFamily="2" charset="2"/>
              </a:rPr>
              <a:t>dedupping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won‘t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skew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gene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expression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values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It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possible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get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sequencing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libs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from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biopsies</a:t>
            </a:r>
            <a:endParaRPr lang="de-DE" dirty="0">
              <a:sym typeface="Wingdings" panose="05000000000000000000" pitchFamily="2" charset="2"/>
            </a:endParaRPr>
          </a:p>
          <a:p>
            <a:pPr lvl="2"/>
            <a:r>
              <a:rPr lang="de-DE" dirty="0">
                <a:sym typeface="Wingdings" panose="05000000000000000000" pitchFamily="2" charset="2"/>
              </a:rPr>
              <a:t>Needs a </a:t>
            </a:r>
            <a:r>
              <a:rPr lang="de-DE" dirty="0" err="1">
                <a:sym typeface="Wingdings" panose="05000000000000000000" pitchFamily="2" charset="2"/>
              </a:rPr>
              <a:t>lot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optimization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single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cell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protocol</a:t>
            </a:r>
            <a:r>
              <a:rPr lang="de-DE" dirty="0">
                <a:sym typeface="Wingdings" panose="05000000000000000000" pitchFamily="2" charset="2"/>
              </a:rPr>
              <a:t>?; </a:t>
            </a:r>
            <a:r>
              <a:rPr lang="de-DE" dirty="0" err="1">
                <a:sym typeface="Wingdings" panose="05000000000000000000" pitchFamily="2" charset="2"/>
              </a:rPr>
              <a:t>use</a:t>
            </a:r>
            <a:r>
              <a:rPr lang="de-DE" dirty="0">
                <a:sym typeface="Wingdings" panose="05000000000000000000" pitchFamily="2" charset="2"/>
              </a:rPr>
              <a:t> ERCC </a:t>
            </a:r>
            <a:r>
              <a:rPr lang="de-DE" dirty="0" err="1">
                <a:sym typeface="Wingdings" panose="05000000000000000000" pitchFamily="2" charset="2"/>
              </a:rPr>
              <a:t>spike</a:t>
            </a:r>
            <a:r>
              <a:rPr lang="de-DE" dirty="0">
                <a:sym typeface="Wingdings" panose="05000000000000000000" pitchFamily="2" charset="2"/>
              </a:rPr>
              <a:t> ins?; </a:t>
            </a:r>
            <a:r>
              <a:rPr lang="de-DE" dirty="0" err="1">
                <a:sym typeface="Wingdings" panose="05000000000000000000" pitchFamily="2" charset="2"/>
              </a:rPr>
              <a:t>pool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samples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before</a:t>
            </a:r>
            <a:r>
              <a:rPr lang="de-DE" dirty="0">
                <a:sym typeface="Wingdings" panose="05000000000000000000" pitchFamily="2" charset="2"/>
              </a:rPr>
              <a:t> PCR </a:t>
            </a:r>
            <a:r>
              <a:rPr lang="de-DE" dirty="0" err="1">
                <a:sym typeface="Wingdings" panose="05000000000000000000" pitchFamily="2" charset="2"/>
              </a:rPr>
              <a:t>step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and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reduce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cycle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number</a:t>
            </a:r>
            <a:r>
              <a:rPr lang="de-DE" dirty="0">
                <a:sym typeface="Wingdings" panose="05000000000000000000" pitchFamily="2" charset="2"/>
              </a:rPr>
              <a:t>?)</a:t>
            </a: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Highest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expressed</a:t>
            </a:r>
            <a:r>
              <a:rPr lang="de-DE" dirty="0">
                <a:sym typeface="Wingdings" panose="05000000000000000000" pitchFamily="2" charset="2"/>
              </a:rPr>
              <a:t> genes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also </a:t>
            </a:r>
            <a:r>
              <a:rPr lang="de-DE" dirty="0" err="1">
                <a:sym typeface="Wingdings" panose="05000000000000000000" pitchFamily="2" charset="2"/>
              </a:rPr>
              <a:t>found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highly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expressed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brain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organoids</a:t>
            </a:r>
            <a:endParaRPr lang="de-DE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394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Further </a:t>
            </a:r>
            <a:r>
              <a:rPr lang="de-DE" dirty="0" err="1"/>
              <a:t>thoughts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The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sufficient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differential </a:t>
            </a:r>
            <a:r>
              <a:rPr lang="de-DE" dirty="0" err="1"/>
              <a:t>expression</a:t>
            </a:r>
            <a:r>
              <a:rPr lang="de-DE" dirty="0"/>
              <a:t> </a:t>
            </a:r>
            <a:r>
              <a:rPr lang="de-DE" dirty="0" err="1"/>
              <a:t>analyses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a large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samples</a:t>
            </a:r>
            <a:r>
              <a:rPr lang="de-DE" dirty="0"/>
              <a:t> (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dup</a:t>
            </a:r>
            <a:r>
              <a:rPr lang="de-DE" dirty="0"/>
              <a:t> </a:t>
            </a:r>
            <a:r>
              <a:rPr lang="de-DE" dirty="0" err="1"/>
              <a:t>rates</a:t>
            </a:r>
            <a:r>
              <a:rPr lang="de-DE" dirty="0"/>
              <a:t>) </a:t>
            </a:r>
            <a:r>
              <a:rPr lang="de-DE" dirty="0" err="1"/>
              <a:t>and</a:t>
            </a:r>
            <a:r>
              <a:rPr lang="de-DE" dirty="0"/>
              <a:t> a </a:t>
            </a:r>
            <a:r>
              <a:rPr lang="de-DE" b="1" dirty="0"/>
              <a:t>large </a:t>
            </a:r>
            <a:r>
              <a:rPr lang="de-DE" b="1" dirty="0" err="1"/>
              <a:t>number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controls</a:t>
            </a:r>
            <a:r>
              <a:rPr lang="de-DE" dirty="0"/>
              <a:t> (</a:t>
            </a:r>
            <a:r>
              <a:rPr lang="de-DE" dirty="0" err="1"/>
              <a:t>from</a:t>
            </a:r>
            <a:r>
              <a:rPr lang="de-DE" dirty="0"/>
              <a:t> non </a:t>
            </a:r>
            <a:r>
              <a:rPr lang="de-DE" dirty="0" err="1"/>
              <a:t>affected</a:t>
            </a:r>
            <a:r>
              <a:rPr lang="de-DE" dirty="0"/>
              <a:t> </a:t>
            </a:r>
            <a:r>
              <a:rPr lang="de-DE" dirty="0" err="1"/>
              <a:t>brains</a:t>
            </a:r>
            <a:r>
              <a:rPr lang="de-DE" dirty="0"/>
              <a:t>)</a:t>
            </a:r>
          </a:p>
          <a:p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include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samples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sequencing</a:t>
            </a:r>
            <a:r>
              <a:rPr lang="de-DE" dirty="0"/>
              <a:t> </a:t>
            </a:r>
            <a:r>
              <a:rPr lang="de-DE" dirty="0" err="1"/>
              <a:t>depth</a:t>
            </a:r>
            <a:r>
              <a:rPr lang="de-DE" dirty="0"/>
              <a:t>. </a:t>
            </a:r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apply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Smarter </a:t>
            </a:r>
            <a:r>
              <a:rPr lang="de-DE" dirty="0" err="1"/>
              <a:t>protocol</a:t>
            </a:r>
            <a:r>
              <a:rPr lang="de-DE" dirty="0"/>
              <a:t> (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cell</a:t>
            </a:r>
            <a:r>
              <a:rPr lang="de-DE" dirty="0"/>
              <a:t> RNA </a:t>
            </a:r>
            <a:r>
              <a:rPr lang="de-DE" dirty="0" err="1"/>
              <a:t>library</a:t>
            </a:r>
            <a:r>
              <a:rPr lang="de-DE" dirty="0"/>
              <a:t> </a:t>
            </a:r>
            <a:r>
              <a:rPr lang="de-DE" dirty="0" err="1"/>
              <a:t>prep</a:t>
            </a:r>
            <a:r>
              <a:rPr lang="de-DE" dirty="0"/>
              <a:t> (</a:t>
            </a:r>
            <a:r>
              <a:rPr lang="de-DE" dirty="0" err="1"/>
              <a:t>Takara</a:t>
            </a:r>
            <a:r>
              <a:rPr lang="de-DE" dirty="0"/>
              <a:t>))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cDNA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full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length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transcripts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could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sequenced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PacBio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potentially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revealing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unusual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splice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isoforms</a:t>
            </a:r>
            <a:r>
              <a:rPr lang="de-DE" dirty="0">
                <a:sym typeface="Wingdings" panose="05000000000000000000" pitchFamily="2" charset="2"/>
              </a:rPr>
              <a:t>/</a:t>
            </a:r>
            <a:r>
              <a:rPr lang="de-DE" dirty="0" err="1">
                <a:sym typeface="Wingdings" panose="05000000000000000000" pitchFamily="2" charset="2"/>
              </a:rPr>
              <a:t>fusion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transcripts</a:t>
            </a: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391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Mapping </a:t>
            </a:r>
            <a:r>
              <a:rPr lang="de-DE" dirty="0" err="1"/>
              <a:t>with</a:t>
            </a:r>
            <a:r>
              <a:rPr lang="de-DE" dirty="0"/>
              <a:t> STAR </a:t>
            </a:r>
            <a:r>
              <a:rPr lang="de-DE" dirty="0" err="1"/>
              <a:t>against</a:t>
            </a:r>
            <a:r>
              <a:rPr lang="de-DE" dirty="0"/>
              <a:t> hg38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	#</a:t>
            </a:r>
            <a:r>
              <a:rPr lang="de-DE" dirty="0" err="1"/>
              <a:t>dedupping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PICARD: ~82% </a:t>
            </a:r>
            <a:r>
              <a:rPr lang="de-DE" dirty="0" err="1"/>
              <a:t>Duplicates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STRingtie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assign</a:t>
            </a:r>
            <a:r>
              <a:rPr lang="de-DE" dirty="0"/>
              <a:t> Reads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transcript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(GRCh38.p12)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136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2nd </a:t>
            </a:r>
            <a:r>
              <a:rPr lang="de-DE" dirty="0" err="1"/>
              <a:t>batch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Uwe </a:t>
            </a:r>
            <a:r>
              <a:rPr lang="de-DE" dirty="0" err="1"/>
              <a:t>Radelof</a:t>
            </a:r>
            <a:r>
              <a:rPr lang="de-DE" dirty="0"/>
              <a:t> holt am 5. -6.3. Samples aus MD: </a:t>
            </a:r>
          </a:p>
          <a:p>
            <a:pPr lvl="1"/>
            <a:r>
              <a:rPr lang="de-DE" dirty="0"/>
              <a:t>1. sample: 4 Sonden, jeweils aus anderer Hirnregion (1-4), in jeweils 0.5ml </a:t>
            </a:r>
            <a:r>
              <a:rPr lang="de-DE" dirty="0" err="1"/>
              <a:t>Trizol</a:t>
            </a:r>
            <a:endParaRPr lang="de-DE" dirty="0"/>
          </a:p>
          <a:p>
            <a:pPr lvl="1"/>
            <a:r>
              <a:rPr lang="de-DE" dirty="0"/>
              <a:t>2. sample: 4 Sonden ?</a:t>
            </a:r>
          </a:p>
          <a:p>
            <a:pPr marL="457200" lvl="1" indent="0">
              <a:buNone/>
            </a:pPr>
            <a:endParaRPr lang="de-DE" dirty="0"/>
          </a:p>
          <a:p>
            <a:pPr lvl="1"/>
            <a:r>
              <a:rPr lang="de-DE" dirty="0">
                <a:sym typeface="Wingdings" panose="05000000000000000000" pitchFamily="2" charset="2"/>
              </a:rPr>
              <a:t> 8 </a:t>
            </a:r>
            <a:r>
              <a:rPr lang="de-DE" dirty="0" err="1">
                <a:sym typeface="Wingdings" panose="05000000000000000000" pitchFamily="2" charset="2"/>
              </a:rPr>
              <a:t>samples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>
                <a:sym typeface="Wingdings" panose="05000000000000000000" pitchFamily="2" charset="2"/>
              </a:rPr>
              <a:t>altogether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20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Samples L18300-L18307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de-DE" dirty="0"/>
              <a:t>Massive </a:t>
            </a:r>
            <a:r>
              <a:rPr lang="de-DE" dirty="0" err="1"/>
              <a:t>overamplification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 </a:t>
            </a:r>
            <a:r>
              <a:rPr lang="de-DE" dirty="0" err="1"/>
              <a:t>prep</a:t>
            </a:r>
            <a:r>
              <a:rPr lang="de-DE" dirty="0"/>
              <a:t> (13+15 </a:t>
            </a:r>
            <a:r>
              <a:rPr lang="de-DE" dirty="0" err="1"/>
              <a:t>cycles</a:t>
            </a:r>
            <a:r>
              <a:rPr lang="de-DE" dirty="0"/>
              <a:t> -&gt; 28 </a:t>
            </a:r>
            <a:r>
              <a:rPr lang="de-DE" dirty="0" err="1"/>
              <a:t>cycles</a:t>
            </a:r>
            <a:r>
              <a:rPr lang="de-DE" dirty="0"/>
              <a:t>)</a:t>
            </a:r>
            <a:r>
              <a:rPr lang="de-DE" dirty="0">
                <a:sym typeface="Wingdings" panose="05000000000000000000" pitchFamily="2" charset="2"/>
              </a:rPr>
              <a:t> final </a:t>
            </a:r>
            <a:r>
              <a:rPr lang="de-DE" dirty="0" err="1">
                <a:sym typeface="Wingdings" panose="05000000000000000000" pitchFamily="2" charset="2"/>
              </a:rPr>
              <a:t>concentration</a:t>
            </a:r>
            <a:r>
              <a:rPr lang="de-DE" dirty="0">
                <a:sym typeface="Wingdings" panose="05000000000000000000" pitchFamily="2" charset="2"/>
              </a:rPr>
              <a:t> ~30-70ng/µl (1-2ng/µl </a:t>
            </a:r>
            <a:r>
              <a:rPr lang="de-DE" dirty="0" err="1">
                <a:sym typeface="Wingdings" panose="05000000000000000000" pitchFamily="2" charset="2"/>
              </a:rPr>
              <a:t>would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sufficient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pPr>
              <a:buFontTx/>
              <a:buChar char="-"/>
            </a:pPr>
            <a:r>
              <a:rPr lang="de-DE" dirty="0"/>
              <a:t>Massive </a:t>
            </a:r>
            <a:r>
              <a:rPr lang="de-DE" dirty="0" err="1"/>
              <a:t>duplication</a:t>
            </a:r>
            <a:r>
              <a:rPr lang="de-DE" dirty="0"/>
              <a:t> : 98%</a:t>
            </a:r>
          </a:p>
          <a:p>
            <a:pPr lvl="1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next</a:t>
            </a:r>
            <a:r>
              <a:rPr lang="de-DE" dirty="0">
                <a:sym typeface="Wingdings" panose="05000000000000000000" pitchFamily="2" charset="2"/>
              </a:rPr>
              <a:t> time </a:t>
            </a:r>
            <a:r>
              <a:rPr lang="de-DE" dirty="0" err="1">
                <a:sym typeface="Wingdings" panose="05000000000000000000" pitchFamily="2" charset="2"/>
              </a:rPr>
              <a:t>use</a:t>
            </a:r>
            <a:r>
              <a:rPr lang="de-DE" dirty="0">
                <a:sym typeface="Wingdings" panose="05000000000000000000" pitchFamily="2" charset="2"/>
              </a:rPr>
              <a:t> at least 10cycles </a:t>
            </a:r>
            <a:r>
              <a:rPr lang="de-DE" dirty="0" err="1">
                <a:sym typeface="Wingdings" panose="05000000000000000000" pitchFamily="2" charset="2"/>
              </a:rPr>
              <a:t>less</a:t>
            </a:r>
            <a:r>
              <a:rPr lang="de-DE" dirty="0">
                <a:sym typeface="Wingdings" panose="05000000000000000000" pitchFamily="2" charset="2"/>
              </a:rPr>
              <a:t> </a:t>
            </a:r>
            <a:endParaRPr lang="de-DE" dirty="0"/>
          </a:p>
          <a:p>
            <a:pPr>
              <a:buFontTx/>
              <a:buChar char="-"/>
            </a:pPr>
            <a:r>
              <a:rPr lang="de-DE" dirty="0"/>
              <a:t>Top </a:t>
            </a:r>
            <a:r>
              <a:rPr lang="de-DE" dirty="0" err="1"/>
              <a:t>transcripts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chrM</a:t>
            </a:r>
            <a:endParaRPr lang="de-DE" dirty="0"/>
          </a:p>
          <a:p>
            <a:pPr>
              <a:buFontTx/>
              <a:buChar char="-"/>
            </a:pPr>
            <a:r>
              <a:rPr lang="de-DE" dirty="0"/>
              <a:t>Top </a:t>
            </a:r>
            <a:r>
              <a:rPr lang="de-DE" dirty="0" err="1"/>
              <a:t>nonChrM</a:t>
            </a:r>
            <a:r>
              <a:rPr lang="de-DE" dirty="0"/>
              <a:t> </a:t>
            </a:r>
            <a:r>
              <a:rPr lang="de-DE" dirty="0" err="1"/>
              <a:t>transcripts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MBP (</a:t>
            </a:r>
            <a:r>
              <a:rPr lang="de-DE" dirty="0" err="1"/>
              <a:t>Myelin</a:t>
            </a:r>
            <a:r>
              <a:rPr lang="de-DE" dirty="0"/>
              <a:t>), GFAP (</a:t>
            </a:r>
            <a:r>
              <a:rPr lang="de-DE" dirty="0" err="1"/>
              <a:t>Glia</a:t>
            </a:r>
            <a:r>
              <a:rPr lang="de-DE" dirty="0"/>
              <a:t>), HBB </a:t>
            </a:r>
            <a:r>
              <a:rPr lang="de-DE" dirty="0" err="1"/>
              <a:t>and</a:t>
            </a:r>
            <a:r>
              <a:rPr lang="de-DE" dirty="0"/>
              <a:t> HBA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4640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project\parkinson\sampleset2_histograms_expressedonly_dedupp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836712"/>
            <a:ext cx="5362475" cy="53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36096" y="4797152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88225" y="4365104"/>
            <a:ext cx="252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Sample </a:t>
            </a:r>
            <a:r>
              <a:rPr lang="de-DE" sz="1400" dirty="0" err="1"/>
              <a:t>from</a:t>
            </a:r>
            <a:r>
              <a:rPr lang="de-DE" sz="1400" dirty="0"/>
              <a:t> feb2019</a:t>
            </a:r>
          </a:p>
          <a:p>
            <a:r>
              <a:rPr lang="de-DE" sz="1400" dirty="0" err="1"/>
              <a:t>Only</a:t>
            </a:r>
            <a:r>
              <a:rPr lang="de-DE" sz="1400" dirty="0"/>
              <a:t> 16cycles </a:t>
            </a:r>
            <a:r>
              <a:rPr lang="de-DE" sz="1400" dirty="0" err="1"/>
              <a:t>PCR</a:t>
            </a:r>
            <a:r>
              <a:rPr lang="de-DE" sz="1400" dirty="0" err="1">
                <a:sym typeface="Wingdings" panose="05000000000000000000" pitchFamily="2" charset="2"/>
              </a:rPr>
              <a:t>higher</a:t>
            </a:r>
            <a:r>
              <a:rPr lang="de-DE" sz="1400" dirty="0">
                <a:sym typeface="Wingdings" panose="05000000000000000000" pitchFamily="2" charset="2"/>
              </a:rPr>
              <a:t> </a:t>
            </a:r>
            <a:r>
              <a:rPr lang="de-DE" sz="1400" dirty="0" err="1">
                <a:sym typeface="Wingdings" panose="05000000000000000000" pitchFamily="2" charset="2"/>
              </a:rPr>
              <a:t>complexity</a:t>
            </a:r>
            <a:r>
              <a:rPr lang="de-DE" sz="1400" dirty="0">
                <a:sym typeface="Wingdings" panose="05000000000000000000" pitchFamily="2" charset="2"/>
              </a:rPr>
              <a:t>, ~25.000Genes in sample</a:t>
            </a:r>
            <a:r>
              <a:rPr lang="de-DE" sz="1400" dirty="0"/>
              <a:t> </a:t>
            </a:r>
          </a:p>
          <a:p>
            <a:endParaRPr lang="de-DE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92080" y="2060848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72248" y="2132856"/>
            <a:ext cx="289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Weird</a:t>
            </a:r>
            <a:r>
              <a:rPr lang="de-DE" dirty="0"/>
              <a:t>- </a:t>
            </a:r>
            <a:r>
              <a:rPr lang="de-DE" dirty="0" err="1"/>
              <a:t>maybe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cell</a:t>
            </a:r>
            <a:r>
              <a:rPr lang="de-DE" dirty="0"/>
              <a:t> </a:t>
            </a:r>
            <a:r>
              <a:rPr lang="de-DE" dirty="0" err="1"/>
              <a:t>populations</a:t>
            </a:r>
            <a:r>
              <a:rPr lang="de-DE" dirty="0"/>
              <a:t>?</a:t>
            </a:r>
          </a:p>
        </p:txBody>
      </p:sp>
      <p:cxnSp>
        <p:nvCxnSpPr>
          <p:cNvPr id="11" name="Straight Arrow Connector 10"/>
          <p:cNvCxnSpPr>
            <a:stCxn id="1027" idx="2"/>
          </p:cNvCxnSpPr>
          <p:nvPr/>
        </p:nvCxnSpPr>
        <p:spPr>
          <a:xfrm>
            <a:off x="3541663" y="6199188"/>
            <a:ext cx="238249" cy="11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91880" y="6309320"/>
            <a:ext cx="265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Only</a:t>
            </a:r>
            <a:r>
              <a:rPr lang="de-DE" dirty="0"/>
              <a:t> 742 genes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reads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116632"/>
            <a:ext cx="36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Histograms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gene</a:t>
            </a:r>
            <a:r>
              <a:rPr lang="de-DE" dirty="0"/>
              <a:t> </a:t>
            </a:r>
            <a:r>
              <a:rPr lang="de-DE" dirty="0" err="1"/>
              <a:t>expression</a:t>
            </a:r>
            <a:r>
              <a:rPr lang="de-DE" dirty="0"/>
              <a:t> (TPM)</a:t>
            </a:r>
          </a:p>
        </p:txBody>
      </p:sp>
    </p:spTree>
    <p:extLst>
      <p:ext uri="{BB962C8B-B14F-4D97-AF65-F5344CB8AC3E}">
        <p14:creationId xmlns:p14="http://schemas.microsoft.com/office/powerpoint/2010/main" val="308659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de-DE" dirty="0"/>
              <a:t>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1" name="Picture 3" descr="\\project\parkinson\Biopsie_PCA_PLOTS_geneabund_dedu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548680"/>
            <a:ext cx="6729985" cy="67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48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PCA </a:t>
            </a:r>
            <a:r>
              <a:rPr lang="de-DE" dirty="0" err="1"/>
              <a:t>zoomed</a:t>
            </a:r>
            <a:r>
              <a:rPr lang="de-DE" dirty="0"/>
              <a:t> (PC1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others</a:t>
            </a:r>
            <a:r>
              <a:rPr lang="de-DE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 descr="\\project\parkinson\Biopsie_PCA_PLOTS_geneabund_dedup_onlyPC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5074"/>
            <a:ext cx="8604001" cy="573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4005064"/>
            <a:ext cx="277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PC1=MD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novel</a:t>
            </a:r>
            <a:r>
              <a:rPr lang="de-DE" dirty="0"/>
              <a:t> </a:t>
            </a:r>
            <a:r>
              <a:rPr lang="de-DE" dirty="0" err="1"/>
              <a:t>samples</a:t>
            </a:r>
            <a:endParaRPr lang="de-DE" dirty="0"/>
          </a:p>
          <a:p>
            <a:r>
              <a:rPr lang="de-DE" dirty="0"/>
              <a:t>PC2=sample3 (</a:t>
            </a:r>
            <a:r>
              <a:rPr lang="de-DE" dirty="0" err="1"/>
              <a:t>weird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/</a:t>
            </a:r>
            <a:r>
              <a:rPr lang="de-DE" dirty="0" err="1"/>
              <a:t>heterogenous</a:t>
            </a:r>
            <a:r>
              <a:rPr lang="de-DE" dirty="0"/>
              <a:t> sample?)</a:t>
            </a:r>
          </a:p>
          <a:p>
            <a:r>
              <a:rPr lang="de-DE" dirty="0"/>
              <a:t>PC3=sample 6</a:t>
            </a:r>
          </a:p>
          <a:p>
            <a:r>
              <a:rPr lang="de-DE" dirty="0"/>
              <a:t>PC4=sample2</a:t>
            </a:r>
          </a:p>
          <a:p>
            <a:r>
              <a:rPr lang="de-DE" dirty="0" err="1"/>
              <a:t>Interestingly</a:t>
            </a:r>
            <a:r>
              <a:rPr lang="de-DE" dirty="0"/>
              <a:t>, sample 8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nearly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expressed</a:t>
            </a:r>
            <a:r>
              <a:rPr lang="de-DE" dirty="0"/>
              <a:t> genes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amidst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others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18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Highest</a:t>
            </a:r>
            <a:r>
              <a:rPr lang="de-DE" dirty="0"/>
              <a:t> </a:t>
            </a:r>
            <a:r>
              <a:rPr lang="de-DE" dirty="0" err="1"/>
              <a:t>expressed</a:t>
            </a:r>
            <a:r>
              <a:rPr lang="de-DE" dirty="0"/>
              <a:t> 20 genes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942941"/>
          <a:ext cx="7315200" cy="384048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Park-MD-1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MT-ND4L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MT-ND4L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MTATP6P1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MT-ND4L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MT-ND4L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MT-ND4L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MT-ND4L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MT-ND4L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MT-ND4L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MT-ATP8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MTATP6P1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MT-ND4L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MT-ATP8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MTATP6P1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MTATP6P1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MTATP6P1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MT-ATP8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MTATP6P1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MT-ATP8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MT-ATP8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MTATP8P1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MT-ATP8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MT-ATP8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MT-ATP8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MT-ATP8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MTCO1P12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MTCO1P12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MTCO1P12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MTND2P28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MTCO1P12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MTND2P28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MTCO1P12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MTCO1P12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MT-RNR2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MTND2P28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MT-RNR2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MT-RNR2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MTND2P28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MT-RNR2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MTCO1P12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MT-RNR2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MT-RNR2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MTND2P28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MTND2P28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MTCO1P12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MT-TS1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MT-RNR2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MT-TS1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MT-CYB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MTND1P23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MT-RNR1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MT-CYB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FP671120.3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MT-RNR1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MT-TS1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MT-RNR2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MT-CYB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MT-TS1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HBA2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MTND2P28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FP236383.2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MTCO1P12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MT-RNR1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MT-TS1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MT-RNR1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MT-TS1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MBP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MT-CYB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MTND1P23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MTND1P23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MT-CYB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MT-RNR1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MT-CYB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FP236383.3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MT-CYB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MT-RNR1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MT-TS1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MT-RNR1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MTND1P23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FP236383.2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BCYRN1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MT-TS1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MT-CO2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MT-RNR1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FP671120.3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MT-TL1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FP236383.2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MTND2P28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MT-ND5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MT-RNR2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MT-TS1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31840" y="6196662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Mostly</a:t>
            </a:r>
            <a:r>
              <a:rPr lang="de-DE" dirty="0"/>
              <a:t> </a:t>
            </a:r>
            <a:r>
              <a:rPr lang="de-DE" dirty="0" err="1"/>
              <a:t>mitochondria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605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2154</Words>
  <Application>Microsoft Macintosh PowerPoint</Application>
  <PresentationFormat>Bildschirmpräsentation (4:3)</PresentationFormat>
  <Paragraphs>1472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Parkinson-Brain-Biopsy-Project</vt:lpstr>
      <vt:lpstr>Abholung von Probe Park_MD aus Magdeburg (6.2.)</vt:lpstr>
      <vt:lpstr>Analysis</vt:lpstr>
      <vt:lpstr>2nd batch</vt:lpstr>
      <vt:lpstr>Samples L18300-L18307</vt:lpstr>
      <vt:lpstr>PowerPoint-Präsentation</vt:lpstr>
      <vt:lpstr>PCA</vt:lpstr>
      <vt:lpstr>PCA zoomed (PC1 vs others)</vt:lpstr>
      <vt:lpstr>Highest expressed 20 genes</vt:lpstr>
      <vt:lpstr>Highest expressed 20 genes outside MT</vt:lpstr>
      <vt:lpstr>Compare data to brain organoids (Yechiel Elkabetz, confidential)</vt:lpstr>
      <vt:lpstr>Gene counts vs duprates</vt:lpstr>
      <vt:lpstr>PCA</vt:lpstr>
      <vt:lpstr>PCA w/o brain organoid 135</vt:lpstr>
      <vt:lpstr>PCA wo brain organoid 135 (only genes expressed in biopsy samples)</vt:lpstr>
      <vt:lpstr>zoom</vt:lpstr>
      <vt:lpstr>PowerPoint-Präsentation</vt:lpstr>
      <vt:lpstr>Do we find the highest expressed brain organoid genes in the biopsy samples?</vt:lpstr>
      <vt:lpstr>Do we find the highest X expressed brain genes expressed in biopsies</vt:lpstr>
      <vt:lpstr>Spearman correlations</vt:lpstr>
      <vt:lpstr>Median(Rank of gene in biopsy sample/rank of gene in median brain sample)</vt:lpstr>
      <vt:lpstr>Conclusions</vt:lpstr>
      <vt:lpstr>Further thoughts</vt:lpstr>
    </vt:vector>
  </TitlesOfParts>
  <Company>MPI fuer Mol. Gen.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Parkinson</dc:title>
  <dc:creator>Stefan Boerno</dc:creator>
  <cp:lastModifiedBy>uwe radelof</cp:lastModifiedBy>
  <cp:revision>31</cp:revision>
  <dcterms:created xsi:type="dcterms:W3CDTF">2019-02-22T09:34:22Z</dcterms:created>
  <dcterms:modified xsi:type="dcterms:W3CDTF">2021-03-13T10:05:00Z</dcterms:modified>
</cp:coreProperties>
</file>